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9" r:id="rId3"/>
    <p:sldId id="289" r:id="rId4"/>
    <p:sldId id="281" r:id="rId5"/>
    <p:sldId id="283" r:id="rId6"/>
    <p:sldId id="292" r:id="rId7"/>
    <p:sldId id="284" r:id="rId8"/>
    <p:sldId id="286" r:id="rId9"/>
    <p:sldId id="293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4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3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4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83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475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62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4555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03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2177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0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2251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4DAE8-B7AC-42FB-AE3E-F9668C43844E}" type="datetimeFigureOut">
              <a:rPr lang="pt-BR" smtClean="0"/>
              <a:t>20/08/2013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1811-C881-4BE6-A8E5-265BE522A8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60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RECURSO QUE PROPICIA </a:t>
            </a:r>
            <a:r>
              <a:rPr lang="pt-BR" dirty="0" smtClean="0"/>
              <a:t>A REANÁLISE DA CAUSA E REFORMA DO </a:t>
            </a:r>
            <a:r>
              <a:rPr lang="pt-BR" dirty="0" smtClean="0"/>
              <a:t>JULGADO, NO TODO OU EM PARTE.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7066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LEGITIMIDADE: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MINISTÉRIO PÚBLICO</a:t>
            </a:r>
          </a:p>
          <a:p>
            <a:pPr algn="just"/>
            <a:r>
              <a:rPr lang="pt-BR" dirty="0" smtClean="0"/>
              <a:t>ASSISTENTE DE ACUSAÇÃO</a:t>
            </a:r>
          </a:p>
          <a:p>
            <a:pPr algn="just"/>
            <a:r>
              <a:rPr lang="pt-BR" dirty="0" smtClean="0"/>
              <a:t>RÉU</a:t>
            </a:r>
          </a:p>
          <a:p>
            <a:pPr algn="just"/>
            <a:r>
              <a:rPr lang="pt-BR" dirty="0" smtClean="0"/>
              <a:t>DEFESA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217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Art. 593. Caberá apelação no prazo de 5 (cinco) dias</a:t>
            </a:r>
            <a:r>
              <a:rPr lang="pt-BR" dirty="0" smtClean="0"/>
              <a:t>: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 </a:t>
            </a:r>
            <a:r>
              <a:rPr lang="pt-BR" dirty="0"/>
              <a:t>- das sentenças definitivas de condenação ou absolvição proferidas por juiz singular</a:t>
            </a:r>
            <a:r>
              <a:rPr lang="pt-BR" dirty="0" smtClean="0"/>
              <a:t>;</a:t>
            </a:r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II </a:t>
            </a:r>
            <a:r>
              <a:rPr lang="pt-BR" dirty="0"/>
              <a:t>- das decisões definitivas, ou com força de definitivas, proferidas por juiz singular nos casos não previstos no Capítulo anterior</a:t>
            </a:r>
            <a:r>
              <a:rPr lang="pt-BR" dirty="0" smtClean="0"/>
              <a:t>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3529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PRAZO </a:t>
            </a:r>
            <a:r>
              <a:rPr lang="pt-BR" dirty="0" smtClean="0"/>
              <a:t>INTERPOSIÇÃO: 5 </a:t>
            </a:r>
            <a:r>
              <a:rPr lang="pt-BR" dirty="0" smtClean="0"/>
              <a:t>DIAS (ART. 593, CPP)</a:t>
            </a:r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ASSISTENTE </a:t>
            </a:r>
            <a:r>
              <a:rPr lang="pt-BR" dirty="0"/>
              <a:t>DE ACUSAÇÃO </a:t>
            </a:r>
            <a:r>
              <a:rPr lang="pt-BR" dirty="0" smtClean="0"/>
              <a:t>NÃO HABILITADO</a:t>
            </a:r>
            <a:r>
              <a:rPr lang="pt-BR" dirty="0"/>
              <a:t>: </a:t>
            </a:r>
            <a:r>
              <a:rPr lang="pt-BR" dirty="0" smtClean="0"/>
              <a:t>15 DIAS (ART. 598, PARÁGRAFO ÚNICO, CPP)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PRAZO RAZÕES: 8 DIAS (ARTIGO 600, CPP)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JUIZADO </a:t>
            </a:r>
            <a:r>
              <a:rPr lang="pt-BR" dirty="0" smtClean="0"/>
              <a:t>ESPECIAL: INTERPOSIÇÃO + RAZÕES EM 10 DIAS (ART. 82, § 1º, LEI 9.099/95)</a:t>
            </a:r>
            <a:endParaRPr lang="pt-BR" dirty="0"/>
          </a:p>
          <a:p>
            <a:pPr marL="0" indent="0">
              <a:buNone/>
            </a:pPr>
            <a:endParaRPr lang="pt-BR" b="1" dirty="0" smtClean="0"/>
          </a:p>
        </p:txBody>
      </p:sp>
    </p:spTree>
    <p:extLst>
      <p:ext uri="{BB962C8B-B14F-4D97-AF65-F5344CB8AC3E}">
        <p14:creationId xmlns:p14="http://schemas.microsoft.com/office/powerpoint/2010/main" val="2031017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200" dirty="0" smtClean="0"/>
              <a:t>PROCESSAMENTO: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smtClean="0"/>
              <a:t>INTERPOSIÇÃO: PETIÇÃO OU TERMO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RAZÕES: PERANTE JUÍZO </a:t>
            </a:r>
            <a:r>
              <a:rPr lang="pt-BR" sz="2200" i="1" dirty="0" smtClean="0"/>
              <a:t>A QUO </a:t>
            </a:r>
            <a:r>
              <a:rPr lang="pt-BR" sz="2200" dirty="0" smtClean="0"/>
              <a:t>OU </a:t>
            </a:r>
            <a:r>
              <a:rPr lang="pt-BR" sz="2200" i="1" dirty="0" smtClean="0"/>
              <a:t>AD QUEM </a:t>
            </a:r>
            <a:r>
              <a:rPr lang="pt-BR" sz="2200" dirty="0" smtClean="0"/>
              <a:t>(ART. 600, </a:t>
            </a:r>
            <a:r>
              <a:rPr lang="pt-BR" sz="2200" i="1" dirty="0" smtClean="0"/>
              <a:t>CAPUT</a:t>
            </a:r>
            <a:r>
              <a:rPr lang="pt-BR" sz="2200" dirty="0" smtClean="0"/>
              <a:t> E § 4º, CPP)</a:t>
            </a:r>
            <a:r>
              <a:rPr lang="pt-BR" sz="2200" dirty="0" smtClean="0"/>
              <a:t> 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RAZÕES DO ASSISTENTE: EM 3 DIAS, APÓS M.P. (ART. 600, § 1º, CPP)</a:t>
            </a:r>
          </a:p>
          <a:p>
            <a:pPr algn="just"/>
            <a:endParaRPr lang="pt-BR" sz="2200" dirty="0" smtClean="0"/>
          </a:p>
          <a:p>
            <a:pPr algn="just"/>
            <a:r>
              <a:rPr lang="pt-BR" sz="2200" dirty="0" smtClean="0"/>
              <a:t>AÇÃO PENAL MOVIDA PELO OFENDIDO: M.P. ARRAZOA EM 3 </a:t>
            </a:r>
            <a:r>
              <a:rPr lang="pt-BR" sz="2200" dirty="0"/>
              <a:t>DIAS (ART. 600, § </a:t>
            </a:r>
            <a:r>
              <a:rPr lang="pt-BR" sz="2200" dirty="0" smtClean="0"/>
              <a:t>2º</a:t>
            </a:r>
            <a:r>
              <a:rPr lang="pt-BR" sz="2200" dirty="0"/>
              <a:t>, CPP)</a:t>
            </a:r>
            <a:endParaRPr lang="pt-BR" sz="2200" dirty="0" smtClean="0"/>
          </a:p>
          <a:p>
            <a:pPr algn="just"/>
            <a:endParaRPr lang="pt-BR" sz="2300" b="1" dirty="0"/>
          </a:p>
        </p:txBody>
      </p:sp>
    </p:spTree>
    <p:extLst>
      <p:ext uri="{BB962C8B-B14F-4D97-AF65-F5344CB8AC3E}">
        <p14:creationId xmlns:p14="http://schemas.microsoft.com/office/powerpoint/2010/main" val="2724625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200" dirty="0" smtClean="0"/>
              <a:t>PROCESSAMENTO: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smtClean="0"/>
              <a:t>HAVENDO MAIS DE UM APELANTE PRAZO PARA RAZÕES SERÁ </a:t>
            </a:r>
            <a:r>
              <a:rPr lang="pt-BR" sz="2200" dirty="0"/>
              <a:t>COMUM (ART. 600, § </a:t>
            </a:r>
            <a:r>
              <a:rPr lang="pt-BR" sz="2200" dirty="0" smtClean="0"/>
              <a:t>3º</a:t>
            </a:r>
            <a:r>
              <a:rPr lang="pt-BR" sz="2200" dirty="0"/>
              <a:t>, CPP</a:t>
            </a:r>
            <a:r>
              <a:rPr lang="pt-BR" sz="2200" dirty="0" smtClean="0"/>
              <a:t>)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smtClean="0"/>
              <a:t>PROCESSO ENVIADO AO TRIBUNAL COM OU SEM RAZÕES (ART. 601, CPP) – OBSERVAÇÃO: M.P. É OBRIGADO A ARRAZOAR.</a:t>
            </a:r>
          </a:p>
          <a:p>
            <a:pPr algn="just"/>
            <a:endParaRPr lang="pt-BR" sz="2200" dirty="0"/>
          </a:p>
          <a:p>
            <a:pPr algn="just"/>
            <a:r>
              <a:rPr lang="pt-BR" sz="2200" dirty="0" smtClean="0"/>
              <a:t>NÃO APRESENTAÇÃO DE RECURSO POR TODOS OS RÉUS: APELAÇÃO SOBE POR TRASLADO E ÀS EXPENSAS DO RECORRENTE (ARTIGO 601, §§ 1º E 2º, CPP)</a:t>
            </a:r>
            <a:endParaRPr lang="pt-BR" sz="2200" dirty="0"/>
          </a:p>
          <a:p>
            <a:endParaRPr lang="pt-BR" sz="2200" dirty="0" smtClean="0"/>
          </a:p>
          <a:p>
            <a:endParaRPr lang="pt-BR" sz="2200" dirty="0"/>
          </a:p>
          <a:p>
            <a:endParaRPr lang="pt-BR" sz="2300" b="1" dirty="0"/>
          </a:p>
        </p:txBody>
      </p:sp>
    </p:spTree>
    <p:extLst>
      <p:ext uri="{BB962C8B-B14F-4D97-AF65-F5344CB8AC3E}">
        <p14:creationId xmlns:p14="http://schemas.microsoft.com/office/powerpoint/2010/main" val="592188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APELAÇÃO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3000" dirty="0" smtClean="0"/>
              <a:t>EFEITOS:</a:t>
            </a:r>
          </a:p>
          <a:p>
            <a:endParaRPr lang="pt-BR" sz="3000" dirty="0"/>
          </a:p>
          <a:p>
            <a:pPr algn="just"/>
            <a:r>
              <a:rPr lang="pt-BR" sz="3000" dirty="0" smtClean="0"/>
              <a:t>DEVOLUTIVO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SUSPENSIVO (ARTIGO 597, CPP)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dirty="0" smtClean="0"/>
              <a:t>EXTENSIVO (ARTIGO 580, CPP)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315677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APELAÇÃO NO TRIBUNAL DO JÚRI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Art. 593. Caberá apelação no prazo de 5 (cinco) dias</a:t>
            </a:r>
            <a:r>
              <a:rPr lang="pt-BR" dirty="0" smtClean="0"/>
              <a:t>:</a:t>
            </a:r>
          </a:p>
          <a:p>
            <a:endParaRPr lang="pt-BR" dirty="0" smtClean="0"/>
          </a:p>
          <a:p>
            <a:r>
              <a:rPr lang="pt-BR" dirty="0" smtClean="0"/>
              <a:t>III</a:t>
            </a:r>
            <a:r>
              <a:rPr lang="pt-BR" dirty="0"/>
              <a:t> - das decisões do Tribunal do Júri, quando</a:t>
            </a:r>
            <a:r>
              <a:rPr lang="pt-BR" dirty="0" smtClean="0"/>
              <a:t>: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a</a:t>
            </a:r>
            <a:r>
              <a:rPr lang="pt-BR" dirty="0" smtClean="0"/>
              <a:t>) </a:t>
            </a:r>
            <a:r>
              <a:rPr lang="pt-BR" dirty="0"/>
              <a:t>ocorrer nulidade posterior à pronúncia</a:t>
            </a:r>
            <a:r>
              <a:rPr lang="pt-BR" dirty="0" smtClean="0"/>
              <a:t>;</a:t>
            </a:r>
            <a:endParaRPr lang="pt-BR" dirty="0"/>
          </a:p>
          <a:p>
            <a:endParaRPr lang="pt-BR" dirty="0"/>
          </a:p>
          <a:p>
            <a:r>
              <a:rPr lang="pt-BR" dirty="0" smtClean="0"/>
              <a:t>b</a:t>
            </a:r>
            <a:r>
              <a:rPr lang="pt-BR" dirty="0"/>
              <a:t>) for a sentença do juiz-presidente contrária à lei expressa ou à decisão dos jurados</a:t>
            </a:r>
            <a:r>
              <a:rPr lang="pt-BR" dirty="0" smtClean="0"/>
              <a:t>;</a:t>
            </a:r>
            <a:endParaRPr lang="pt-BR" dirty="0"/>
          </a:p>
          <a:p>
            <a:endParaRPr lang="pt-BR" dirty="0"/>
          </a:p>
          <a:p>
            <a:r>
              <a:rPr lang="pt-BR" dirty="0" smtClean="0"/>
              <a:t>c</a:t>
            </a:r>
            <a:r>
              <a:rPr lang="pt-BR" dirty="0"/>
              <a:t>) houver erro ou injustiça no tocante à aplicação da pena ou da medida de segurança</a:t>
            </a:r>
            <a:r>
              <a:rPr lang="pt-BR" dirty="0" smtClean="0"/>
              <a:t>;</a:t>
            </a:r>
            <a:endParaRPr lang="pt-BR" dirty="0"/>
          </a:p>
          <a:p>
            <a:endParaRPr lang="pt-BR" dirty="0"/>
          </a:p>
          <a:p>
            <a:r>
              <a:rPr lang="pt-BR" dirty="0" smtClean="0"/>
              <a:t>d</a:t>
            </a:r>
            <a:r>
              <a:rPr lang="pt-BR" dirty="0"/>
              <a:t>) for a decisão dos jurados manifestamente contrária à prova dos autos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6065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APELAÇÃO NO TRIBUNAL DO JÚRI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pt-BR" dirty="0"/>
              <a:t>Art. 593. Caberá apelação no prazo de 5 (cinco) dias</a:t>
            </a:r>
            <a:r>
              <a:rPr lang="pt-BR" dirty="0" smtClean="0"/>
              <a:t>: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/>
              <a:t>§ 1</a:t>
            </a:r>
            <a:r>
              <a:rPr lang="pt-BR" u="sng" baseline="30000" dirty="0"/>
              <a:t>o</a:t>
            </a:r>
            <a:r>
              <a:rPr lang="pt-BR" dirty="0"/>
              <a:t>  Se a sentença do juiz-presidente for contrária à lei expressa ou divergir das respostas dos jurados aos quesitos, o tribunal </a:t>
            </a:r>
            <a:r>
              <a:rPr lang="pt-BR" i="1" dirty="0"/>
              <a:t>ad quem </a:t>
            </a:r>
            <a:r>
              <a:rPr lang="pt-BR" dirty="0"/>
              <a:t>fará a devida retificação</a:t>
            </a:r>
            <a:r>
              <a:rPr lang="pt-BR" dirty="0" smtClean="0"/>
              <a:t>.</a:t>
            </a:r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§</a:t>
            </a:r>
            <a:r>
              <a:rPr lang="pt-BR" dirty="0"/>
              <a:t> 2</a:t>
            </a:r>
            <a:r>
              <a:rPr lang="pt-BR" u="sng" baseline="30000" dirty="0"/>
              <a:t>o</a:t>
            </a:r>
            <a:r>
              <a:rPr lang="pt-BR" dirty="0"/>
              <a:t>  Interposta a apelação com fundamento no </a:t>
            </a:r>
            <a:r>
              <a:rPr lang="pt-BR" dirty="0" err="1"/>
              <a:t>n</a:t>
            </a:r>
            <a:r>
              <a:rPr lang="pt-BR" u="sng" baseline="30000" dirty="0" err="1"/>
              <a:t>o</a:t>
            </a:r>
            <a:r>
              <a:rPr lang="pt-BR" dirty="0"/>
              <a:t> III, </a:t>
            </a:r>
            <a:r>
              <a:rPr lang="pt-BR" i="1" dirty="0"/>
              <a:t>c</a:t>
            </a:r>
            <a:r>
              <a:rPr lang="pt-BR" dirty="0"/>
              <a:t>, deste artigo, o tribunal </a:t>
            </a:r>
            <a:r>
              <a:rPr lang="pt-BR" i="1" dirty="0"/>
              <a:t>ad quem</a:t>
            </a:r>
            <a:r>
              <a:rPr lang="pt-BR" dirty="0"/>
              <a:t>, se </a:t>
            </a:r>
            <a:r>
              <a:rPr lang="pt-BR" dirty="0" err="1"/>
              <a:t>Ihe</a:t>
            </a:r>
            <a:r>
              <a:rPr lang="pt-BR" dirty="0"/>
              <a:t> der provimento, retificará a aplicação da pena ou da medida de segurança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r>
              <a:rPr lang="pt-BR" dirty="0" smtClean="0"/>
              <a:t>§</a:t>
            </a:r>
            <a:r>
              <a:rPr lang="pt-BR" dirty="0"/>
              <a:t> 3</a:t>
            </a:r>
            <a:r>
              <a:rPr lang="pt-BR" u="sng" baseline="30000" dirty="0"/>
              <a:t>o</a:t>
            </a:r>
            <a:r>
              <a:rPr lang="pt-BR" dirty="0"/>
              <a:t>  Se a apelação se fundar no </a:t>
            </a:r>
            <a:r>
              <a:rPr lang="pt-BR" dirty="0" err="1"/>
              <a:t>n</a:t>
            </a:r>
            <a:r>
              <a:rPr lang="pt-BR" u="sng" baseline="30000" dirty="0" err="1"/>
              <a:t>o</a:t>
            </a:r>
            <a:r>
              <a:rPr lang="pt-BR" dirty="0"/>
              <a:t> III, </a:t>
            </a:r>
            <a:r>
              <a:rPr lang="pt-BR" i="1" dirty="0"/>
              <a:t>d</a:t>
            </a:r>
            <a:r>
              <a:rPr lang="pt-BR" dirty="0"/>
              <a:t>, deste artigo, e o tribunal </a:t>
            </a:r>
            <a:r>
              <a:rPr lang="pt-BR" i="1" dirty="0"/>
              <a:t>ad quem</a:t>
            </a:r>
            <a:r>
              <a:rPr lang="pt-BR" dirty="0"/>
              <a:t> se convencer de que a decisão dos jurados é manifestamente contrária à prova dos autos, dar-lhe-á provimento para sujeitar o réu a novo julgamento; não se admite, porém, pelo mesmo motivo, segunda apelação.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5951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354</Words>
  <Application>Microsoft Office PowerPoint</Application>
  <PresentationFormat>Apresentação na tela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APELAÇÃO</vt:lpstr>
      <vt:lpstr>APELAÇÃO</vt:lpstr>
      <vt:lpstr>APELAÇÃO</vt:lpstr>
      <vt:lpstr>APELAÇÃO</vt:lpstr>
      <vt:lpstr>APELAÇÃO</vt:lpstr>
      <vt:lpstr>APELAÇÃO</vt:lpstr>
      <vt:lpstr>APELAÇÃO</vt:lpstr>
      <vt:lpstr>APELAÇÃO NO TRIBUNAL DO JÚRI</vt:lpstr>
      <vt:lpstr>APELAÇÃO NO TRIBUNAL DO JÚRI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PROCESSUAL PENAL I</dc:title>
  <dc:creator>PauloBraga</dc:creator>
  <cp:lastModifiedBy>Paulo Braga</cp:lastModifiedBy>
  <cp:revision>211</cp:revision>
  <dcterms:created xsi:type="dcterms:W3CDTF">2011-11-03T21:25:24Z</dcterms:created>
  <dcterms:modified xsi:type="dcterms:W3CDTF">2013-08-20T22:50:47Z</dcterms:modified>
</cp:coreProperties>
</file>